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60" r:id="rId6"/>
    <p:sldId id="262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ojektbeschreibung" id="{6085E667-A81F-410A-9BC4-8F16DCC14094}">
          <p14:sldIdLst>
            <p14:sldId id="256"/>
            <p14:sldId id="261"/>
          </p14:sldIdLst>
        </p14:section>
        <p14:section name="Blowfish" id="{81B40D18-8DDF-4949-A6BE-A030940BCA73}">
          <p14:sldIdLst>
            <p14:sldId id="257"/>
          </p14:sldIdLst>
        </p14:section>
        <p14:section name="Transposition" id="{1AE2DA8F-163D-492B-9F95-D44C679020D2}">
          <p14:sldIdLst>
            <p14:sldId id="258"/>
            <p14:sldId id="260"/>
          </p14:sldIdLst>
        </p14:section>
        <p14:section name="Ergebnis" id="{1043CACF-62B8-4EA2-A475-32A4B248ECD9}">
          <p14:sldIdLst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85619" autoAdjust="0"/>
  </p:normalViewPr>
  <p:slideViewPr>
    <p:cSldViewPr snapToGrid="0">
      <p:cViewPr varScale="1">
        <p:scale>
          <a:sx n="139" d="100"/>
          <a:sy n="139" d="100"/>
        </p:scale>
        <p:origin x="9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477D37-821F-455E-B376-B0465435A613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9CBCE2-730F-444B-8F7E-256BF57B9B6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53806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dirty="0"/>
              <a:t>Substitution: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Ersetzen von Zeichen durch andere Zeichen (Caesar)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DE" sz="1200" dirty="0"/>
              <a:t>Permutation: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AT" dirty="0"/>
              <a:t>Der Schlüssel wird genutzt, um die Reihenfolge der Daten umzutauschen bzw. Umzustellen (wie bei Transposition)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de-AT" dirty="0"/>
              <a:t>XOR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AT" dirty="0"/>
              <a:t>Durch eine Bitweise XOR-Operation wird jedes Bit des Klartext mit dem Bit des Schlüssels verglichen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CBCE2-730F-444B-8F7E-256BF57B9B61}" type="slidenum">
              <a:rPr lang="de-AT" smtClean="0"/>
              <a:t>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81763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CBCE2-730F-444B-8F7E-256BF57B9B61}" type="slidenum">
              <a:rPr lang="de-AT" smtClean="0"/>
              <a:t>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091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2AFD46-5D38-77E7-AA1F-116132CB74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EA1B741-FE2B-0DA9-C77E-3E408E8AEF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D7D24A8-52E9-E7BB-9015-C6F334215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D40223-6649-78CF-712A-51891E1B8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C52E53-6AA9-916E-238A-480DCBC4B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3110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314899-58AB-C993-4DE4-0EAE706AC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BA38CC2-07C4-A368-D9C2-A991D7297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1D473B-9EE1-C5F4-2CCD-7CA17343C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989B78C-0CE4-571E-2624-9BD2FC474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B68F3E-AFC8-37D7-7C61-F8E881EDA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2358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E1ADE53-8B91-0C96-0965-43C9D6F4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0F2128A-62A0-0267-66AB-1B797BB31C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F50B35-F1F0-C36E-C41D-8310FE206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9E990A-5E98-217C-4BD0-F36920499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C80ACF7-8EDB-907C-2B5B-1D463BB0A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29013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C3CF59-7DF8-3A23-46C0-99DDAC063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1675B0-4A79-0ECD-64DD-872C24593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A3B0C7F-775B-6278-3DED-177116E73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4655987-A27A-A741-C209-78CA94C2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D18B4B-6C75-D350-18D7-9E9AFD142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13665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8BEDD6-B063-3116-6221-3FB1C672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E44190-0ADC-3915-D1C8-577CA53F1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3B4022-971B-2127-8D75-8DB4FECC3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A754F9-89A6-62EB-CBDC-D9C41831D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A8AA9E2-7497-9825-70C3-D8EDE853A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53766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DDDB9-BFEC-220F-DE36-5F8C256BF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342359-88D7-19D4-D956-38BB50410F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CBD4F08-696A-1005-DEBF-C37A12659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91A8E5A-254F-5222-A37D-C97AA5D63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1EBD51C-3362-CD42-27F4-E2F86ED28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4ACA398-4EC1-2BD6-823C-728BC3746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53193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4CFA4A-237D-20D2-B3E5-848492959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280CE1-9D04-8A43-464F-F7A64DFB2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598FDB5-E91B-96E9-F8F8-4A8739E75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7CA739F-247F-C71A-C462-FB3AE5124C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B7C8A6C-22EB-8FBB-8A95-BF06843EAA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41C639C-7DE8-6671-4DEF-0AA71BB6D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62CA350-32BB-16D2-95CB-0B05848BC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A26ED10-31A2-55D7-AE8F-ED98A1453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98479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14F995-B422-1109-7D7B-9C5D990DE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3D1624C-8035-28B4-CDB5-09165AAB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B3B68-30DA-4787-2C08-9424D08BE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E953950-52EC-0BE9-B143-C727198F3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38724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EB3A1DF-FDDF-A17A-0438-577411972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63CD3F8-B529-1FC1-914A-704BEEBE5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83E94C2-24E3-1D4A-BEBC-0F16CB617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43053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F3399F-3595-DEF3-3407-45A15C018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683DBC-03F6-D414-E3AA-543EF9944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3583CD5-BB10-5EA7-C37E-077AC04A62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B49E2B4-5603-4DE8-4057-1316B756B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333319E-FBF3-94B9-F69B-12E9137FF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1EB6FBA-B8DE-7725-5DAF-7ABDD13C0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63314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E521FB-5C44-75A9-E52E-AB10A8B38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74B1957-49BA-2FF3-AA9E-2CE8C8499F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7C89047-B659-6585-6A3B-79BDD6664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B964A5D-64BA-01A3-5938-22D424824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1C8E10-421E-8A92-1D8B-210ED967A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5E01E56-B02C-0E2E-1BCA-8C9FDD1AD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5755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DE51D91-DBB7-F64B-BB2A-03841FA96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0BE3691-A87C-F8ED-0051-8C56F2B8C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3867AF-E8DB-245D-820E-0F977BEF7F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C72779-F737-4AC7-A280-8FAFA8DD326F}" type="datetimeFigureOut">
              <a:rPr lang="de-AT" smtClean="0"/>
              <a:t>14.01.2025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213FE6-0D93-6831-7DE8-4347946FF4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81209D6-E3B7-B16F-7E5F-363C6EDA74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3D5505-93F4-4DB8-B85B-29C73538E60F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47003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ünes Schloss in einem elektronischen 3D-System">
            <a:extLst>
              <a:ext uri="{FF2B5EF4-FFF2-40B4-BE49-F238E27FC236}">
                <a16:creationId xmlns:a16="http://schemas.microsoft.com/office/drawing/2014/main" id="{9EB5C1E2-9D36-921E-E889-E35186F2E5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C1EFAB7-36B4-B657-FEF6-5EFD524D96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DE" sz="5200">
                <a:solidFill>
                  <a:srgbClr val="FFFFFF"/>
                </a:solidFill>
              </a:rPr>
              <a:t>Verschlüsselung</a:t>
            </a:r>
            <a:br>
              <a:rPr lang="de-DE" sz="5200">
                <a:solidFill>
                  <a:srgbClr val="FFFFFF"/>
                </a:solidFill>
              </a:rPr>
            </a:br>
            <a:r>
              <a:rPr lang="de-DE" sz="5200">
                <a:solidFill>
                  <a:srgbClr val="FFFFFF"/>
                </a:solidFill>
              </a:rPr>
              <a:t>Transposition</a:t>
            </a:r>
            <a:br>
              <a:rPr lang="de-DE" sz="5200">
                <a:solidFill>
                  <a:srgbClr val="FFFFFF"/>
                </a:solidFill>
              </a:rPr>
            </a:br>
            <a:r>
              <a:rPr lang="de-DE" sz="5200">
                <a:solidFill>
                  <a:srgbClr val="FFFFFF"/>
                </a:solidFill>
              </a:rPr>
              <a:t>Blowfish</a:t>
            </a:r>
            <a:endParaRPr lang="de-AT" sz="520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8659F13-8AC0-CE75-FFDE-98E6154EF1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Mathias Lampert</a:t>
            </a:r>
            <a:endParaRPr lang="de-AT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3198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7F6884-0ADF-4727-3A37-CE1DF83F9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de-DE" sz="4000"/>
              <a:t>Kurzbeschreibung</a:t>
            </a:r>
            <a:endParaRPr lang="de-AT" sz="400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AAEE35-0DA5-79FD-155D-33A3BBE01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de-DE" sz="2000"/>
              <a:t>Texte verschlüsseln</a:t>
            </a:r>
          </a:p>
          <a:p>
            <a:pPr lvl="1"/>
            <a:r>
              <a:rPr lang="de-DE" sz="2000"/>
              <a:t>Blowfish</a:t>
            </a:r>
          </a:p>
          <a:p>
            <a:pPr lvl="1"/>
            <a:r>
              <a:rPr lang="de-DE" sz="2000"/>
              <a:t>Transposition</a:t>
            </a:r>
          </a:p>
          <a:p>
            <a:r>
              <a:rPr lang="de-DE" sz="2000"/>
              <a:t>Verschlüsselte Texte/Textdokumente entschlüsseln ohne Verschlüsselungsmethode bzw. ohne Schlüssel zu kennen</a:t>
            </a:r>
            <a:endParaRPr lang="de-AT" sz="2000"/>
          </a:p>
        </p:txBody>
      </p:sp>
      <p:pic>
        <p:nvPicPr>
          <p:cNvPr id="16" name="Picture 4" descr="101010 Datenzeilen bis zur Unendlichkeit">
            <a:extLst>
              <a:ext uri="{FF2B5EF4-FFF2-40B4-BE49-F238E27FC236}">
                <a16:creationId xmlns:a16="http://schemas.microsoft.com/office/drawing/2014/main" id="{878E0FFE-19AD-287D-3C05-F1F8114254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942" r="19438" b="1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141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2E53F275-F6FD-10FF-9258-80A437BD72EC}"/>
              </a:ext>
            </a:extLst>
          </p:cNvPr>
          <p:cNvSpPr/>
          <p:nvPr/>
        </p:nvSpPr>
        <p:spPr>
          <a:xfrm>
            <a:off x="1014662" y="393032"/>
            <a:ext cx="1652337" cy="6416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Eingabe</a:t>
            </a:r>
            <a:br>
              <a:rPr lang="de-DE" sz="1600" dirty="0"/>
            </a:br>
            <a:r>
              <a:rPr lang="de-DE" sz="1600" dirty="0"/>
              <a:t>Text</a:t>
            </a:r>
            <a:endParaRPr lang="de-AT" sz="16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662508-DDE9-DB6B-60AF-C7E7603CE7B8}"/>
              </a:ext>
            </a:extLst>
          </p:cNvPr>
          <p:cNvSpPr/>
          <p:nvPr/>
        </p:nvSpPr>
        <p:spPr>
          <a:xfrm>
            <a:off x="8249665" y="393032"/>
            <a:ext cx="1652337" cy="6416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Eingabe Schlüssel</a:t>
            </a:r>
            <a:endParaRPr lang="de-AT" sz="160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F5F373B-E84D-6BCB-DB3E-55F5C88844DC}"/>
              </a:ext>
            </a:extLst>
          </p:cNvPr>
          <p:cNvSpPr/>
          <p:nvPr/>
        </p:nvSpPr>
        <p:spPr>
          <a:xfrm>
            <a:off x="1014662" y="1764632"/>
            <a:ext cx="1652337" cy="6416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Padding</a:t>
            </a:r>
            <a:endParaRPr lang="de-AT" sz="16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922F5F0-CE5B-58D9-6F7E-4B2AB5BE6E8D}"/>
              </a:ext>
            </a:extLst>
          </p:cNvPr>
          <p:cNvSpPr txBox="1"/>
          <p:nvPr/>
        </p:nvSpPr>
        <p:spPr>
          <a:xfrm>
            <a:off x="2703094" y="1764632"/>
            <a:ext cx="25386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Text wird mithilfe von Padding-Bytes auf das nächste Vielfache von 8 erweitert</a:t>
            </a:r>
            <a:endParaRPr lang="de-AT" sz="160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6DAE592-6D4C-9387-4294-ECD7CBFBA03E}"/>
              </a:ext>
            </a:extLst>
          </p:cNvPr>
          <p:cNvSpPr/>
          <p:nvPr/>
        </p:nvSpPr>
        <p:spPr>
          <a:xfrm>
            <a:off x="1014661" y="3469105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Aufteilung des Textes in 8-Byte Blöcke</a:t>
            </a:r>
            <a:endParaRPr lang="de-AT" sz="1600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158E378-511A-AA12-972A-742CD479D7D7}"/>
              </a:ext>
            </a:extLst>
          </p:cNvPr>
          <p:cNvSpPr/>
          <p:nvPr/>
        </p:nvSpPr>
        <p:spPr>
          <a:xfrm>
            <a:off x="8249665" y="1430344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Generieren von 18 Subschlüssel</a:t>
            </a:r>
            <a:endParaRPr lang="de-AT" sz="1600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9B6B2BD1-90AE-97F8-9B51-B0F09A9907AA}"/>
              </a:ext>
            </a:extLst>
          </p:cNvPr>
          <p:cNvSpPr/>
          <p:nvPr/>
        </p:nvSpPr>
        <p:spPr>
          <a:xfrm>
            <a:off x="4884819" y="3469105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Initiale Permutation</a:t>
            </a:r>
            <a:endParaRPr lang="de-AT" sz="16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7AA9A8B-E59E-209D-F4D2-2A9EEE846F6B}"/>
              </a:ext>
            </a:extLst>
          </p:cNvPr>
          <p:cNvSpPr/>
          <p:nvPr/>
        </p:nvSpPr>
        <p:spPr>
          <a:xfrm>
            <a:off x="8249665" y="3469105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Verschlüsselung</a:t>
            </a:r>
            <a:endParaRPr lang="de-AT" sz="1600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AAE1371-36C4-0877-305C-6DDACE2AF57A}"/>
              </a:ext>
            </a:extLst>
          </p:cNvPr>
          <p:cNvSpPr/>
          <p:nvPr/>
        </p:nvSpPr>
        <p:spPr>
          <a:xfrm>
            <a:off x="4884818" y="4942166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Base64 - codieren</a:t>
            </a:r>
            <a:endParaRPr lang="de-AT" sz="1600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D133FE1-83C8-E54E-286A-824D44572ABF}"/>
              </a:ext>
            </a:extLst>
          </p:cNvPr>
          <p:cNvSpPr/>
          <p:nvPr/>
        </p:nvSpPr>
        <p:spPr>
          <a:xfrm>
            <a:off x="1014661" y="4942166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Verschlüsselter Text</a:t>
            </a:r>
            <a:endParaRPr lang="de-AT" sz="1600" dirty="0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4CCBA93C-471E-98E1-30F0-C85C50AEE250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1840831" y="1034716"/>
            <a:ext cx="0" cy="729916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1CF404CD-53E8-498A-B72F-060EFA89E206}"/>
              </a:ext>
            </a:extLst>
          </p:cNvPr>
          <p:cNvCxnSpPr>
            <a:stCxn id="6" idx="2"/>
            <a:endCxn id="8" idx="0"/>
          </p:cNvCxnSpPr>
          <p:nvPr/>
        </p:nvCxnSpPr>
        <p:spPr>
          <a:xfrm flipH="1">
            <a:off x="1840830" y="2406316"/>
            <a:ext cx="1" cy="1062789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3F474FF-191E-CE7D-A4FE-B1F503CA2D51}"/>
              </a:ext>
            </a:extLst>
          </p:cNvPr>
          <p:cNvCxnSpPr>
            <a:stCxn id="8" idx="3"/>
            <a:endCxn id="10" idx="1"/>
          </p:cNvCxnSpPr>
          <p:nvPr/>
        </p:nvCxnSpPr>
        <p:spPr>
          <a:xfrm>
            <a:off x="2666998" y="3936331"/>
            <a:ext cx="2217821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16A579C6-392F-F0DC-5E7D-BEB63BA9ABCD}"/>
              </a:ext>
            </a:extLst>
          </p:cNvPr>
          <p:cNvCxnSpPr>
            <a:stCxn id="9" idx="2"/>
            <a:endCxn id="11" idx="0"/>
          </p:cNvCxnSpPr>
          <p:nvPr/>
        </p:nvCxnSpPr>
        <p:spPr>
          <a:xfrm>
            <a:off x="9075834" y="2364796"/>
            <a:ext cx="0" cy="1104309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A38B9A96-6FD3-4A2B-C786-058A42F78A62}"/>
              </a:ext>
            </a:extLst>
          </p:cNvPr>
          <p:cNvCxnSpPr>
            <a:cxnSpLocks/>
            <a:stCxn id="9" idx="1"/>
            <a:endCxn id="41" idx="3"/>
          </p:cNvCxnSpPr>
          <p:nvPr/>
        </p:nvCxnSpPr>
        <p:spPr>
          <a:xfrm flipH="1">
            <a:off x="5728907" y="1897570"/>
            <a:ext cx="2520758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F26BEACC-F849-9992-EC11-0841D397F4C4}"/>
              </a:ext>
            </a:extLst>
          </p:cNvPr>
          <p:cNvCxnSpPr>
            <a:cxnSpLocks/>
            <a:stCxn id="41" idx="2"/>
            <a:endCxn id="10" idx="0"/>
          </p:cNvCxnSpPr>
          <p:nvPr/>
        </p:nvCxnSpPr>
        <p:spPr>
          <a:xfrm>
            <a:off x="5710907" y="1915570"/>
            <a:ext cx="81" cy="155353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26B9CDF0-0362-05A8-3AFC-ADED1A30F36D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9075834" y="1034716"/>
            <a:ext cx="0" cy="395628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hteck 40">
            <a:extLst>
              <a:ext uri="{FF2B5EF4-FFF2-40B4-BE49-F238E27FC236}">
                <a16:creationId xmlns:a16="http://schemas.microsoft.com/office/drawing/2014/main" id="{7BB36C16-3C83-D640-87D7-0F7B3CF5A4C4}"/>
              </a:ext>
            </a:extLst>
          </p:cNvPr>
          <p:cNvSpPr/>
          <p:nvPr/>
        </p:nvSpPr>
        <p:spPr>
          <a:xfrm>
            <a:off x="5692907" y="1879570"/>
            <a:ext cx="36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612C352B-4432-A31E-77FB-571CB46C3D6E}"/>
              </a:ext>
            </a:extLst>
          </p:cNvPr>
          <p:cNvSpPr/>
          <p:nvPr/>
        </p:nvSpPr>
        <p:spPr>
          <a:xfrm>
            <a:off x="9057833" y="5391392"/>
            <a:ext cx="36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0C62B8E6-2D36-B65D-9005-E07F8F7F16C9}"/>
              </a:ext>
            </a:extLst>
          </p:cNvPr>
          <p:cNvSpPr/>
          <p:nvPr/>
        </p:nvSpPr>
        <p:spPr>
          <a:xfrm>
            <a:off x="7375410" y="5391392"/>
            <a:ext cx="36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5320A599-4FAB-9280-B2A9-E3FE4E03B4C7}"/>
              </a:ext>
            </a:extLst>
          </p:cNvPr>
          <p:cNvSpPr/>
          <p:nvPr/>
        </p:nvSpPr>
        <p:spPr>
          <a:xfrm>
            <a:off x="7377420" y="3918331"/>
            <a:ext cx="36000" cy="36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553C229A-2613-F78B-B36A-6E4AC039708E}"/>
              </a:ext>
            </a:extLst>
          </p:cNvPr>
          <p:cNvCxnSpPr>
            <a:stCxn id="50" idx="3"/>
            <a:endCxn id="11" idx="1"/>
          </p:cNvCxnSpPr>
          <p:nvPr/>
        </p:nvCxnSpPr>
        <p:spPr>
          <a:xfrm>
            <a:off x="7413420" y="3936331"/>
            <a:ext cx="836245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Gerader Verbinder 59">
            <a:extLst>
              <a:ext uri="{FF2B5EF4-FFF2-40B4-BE49-F238E27FC236}">
                <a16:creationId xmlns:a16="http://schemas.microsoft.com/office/drawing/2014/main" id="{0E250A56-9262-7899-A026-7C4AD8C4C64C}"/>
              </a:ext>
            </a:extLst>
          </p:cNvPr>
          <p:cNvCxnSpPr>
            <a:stCxn id="10" idx="3"/>
            <a:endCxn id="50" idx="1"/>
          </p:cNvCxnSpPr>
          <p:nvPr/>
        </p:nvCxnSpPr>
        <p:spPr>
          <a:xfrm>
            <a:off x="6537156" y="3936331"/>
            <a:ext cx="840264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86E39886-9FC2-111A-B3CC-7CAF207C4049}"/>
              </a:ext>
            </a:extLst>
          </p:cNvPr>
          <p:cNvCxnSpPr>
            <a:stCxn id="11" idx="2"/>
            <a:endCxn id="48" idx="0"/>
          </p:cNvCxnSpPr>
          <p:nvPr/>
        </p:nvCxnSpPr>
        <p:spPr>
          <a:xfrm flipH="1">
            <a:off x="9075833" y="4403557"/>
            <a:ext cx="1" cy="987835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>
            <a:extLst>
              <a:ext uri="{FF2B5EF4-FFF2-40B4-BE49-F238E27FC236}">
                <a16:creationId xmlns:a16="http://schemas.microsoft.com/office/drawing/2014/main" id="{E67C24D5-FB77-69C0-86DF-281CF751E078}"/>
              </a:ext>
            </a:extLst>
          </p:cNvPr>
          <p:cNvCxnSpPr>
            <a:stCxn id="49" idx="3"/>
            <a:endCxn id="48" idx="1"/>
          </p:cNvCxnSpPr>
          <p:nvPr/>
        </p:nvCxnSpPr>
        <p:spPr>
          <a:xfrm>
            <a:off x="7411410" y="5409392"/>
            <a:ext cx="1646423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>
            <a:extLst>
              <a:ext uri="{FF2B5EF4-FFF2-40B4-BE49-F238E27FC236}">
                <a16:creationId xmlns:a16="http://schemas.microsoft.com/office/drawing/2014/main" id="{29AA84BE-38A1-7D8F-F5FE-7006B394D47B}"/>
              </a:ext>
            </a:extLst>
          </p:cNvPr>
          <p:cNvCxnSpPr>
            <a:stCxn id="49" idx="0"/>
            <a:endCxn id="50" idx="2"/>
          </p:cNvCxnSpPr>
          <p:nvPr/>
        </p:nvCxnSpPr>
        <p:spPr>
          <a:xfrm flipV="1">
            <a:off x="7393410" y="3954331"/>
            <a:ext cx="2010" cy="1437061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3BD5708F-41D7-5346-37F8-DD0F5171B54C}"/>
              </a:ext>
            </a:extLst>
          </p:cNvPr>
          <p:cNvCxnSpPr>
            <a:stCxn id="49" idx="1"/>
            <a:endCxn id="13" idx="3"/>
          </p:cNvCxnSpPr>
          <p:nvPr/>
        </p:nvCxnSpPr>
        <p:spPr>
          <a:xfrm flipH="1">
            <a:off x="6537155" y="5409392"/>
            <a:ext cx="838255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36870725-2BC1-5137-932F-05DD3718450E}"/>
              </a:ext>
            </a:extLst>
          </p:cNvPr>
          <p:cNvCxnSpPr>
            <a:stCxn id="13" idx="1"/>
            <a:endCxn id="14" idx="3"/>
          </p:cNvCxnSpPr>
          <p:nvPr/>
        </p:nvCxnSpPr>
        <p:spPr>
          <a:xfrm flipH="1">
            <a:off x="2666998" y="5409392"/>
            <a:ext cx="2217820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Pfeil: gebogen 71">
            <a:extLst>
              <a:ext uri="{FF2B5EF4-FFF2-40B4-BE49-F238E27FC236}">
                <a16:creationId xmlns:a16="http://schemas.microsoft.com/office/drawing/2014/main" id="{08591C1D-5C16-57AE-12EF-C89605D6FA4A}"/>
              </a:ext>
            </a:extLst>
          </p:cNvPr>
          <p:cNvSpPr>
            <a:spLocks noChangeAspect="1"/>
          </p:cNvSpPr>
          <p:nvPr/>
        </p:nvSpPr>
        <p:spPr>
          <a:xfrm rot="10800000">
            <a:off x="7793622" y="4447474"/>
            <a:ext cx="900000" cy="900000"/>
          </a:xfrm>
          <a:prstGeom prst="circularArrow">
            <a:avLst>
              <a:gd name="adj1" fmla="val 11486"/>
              <a:gd name="adj2" fmla="val 998149"/>
              <a:gd name="adj3" fmla="val 20455876"/>
              <a:gd name="adj4" fmla="val 2319929"/>
              <a:gd name="adj5" fmla="val 12198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>
              <a:solidFill>
                <a:schemeClr val="tx1"/>
              </a:solidFill>
            </a:endParaRP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5550BB94-B6D6-3FEA-E9E0-457F90033AB0}"/>
              </a:ext>
            </a:extLst>
          </p:cNvPr>
          <p:cNvSpPr txBox="1"/>
          <p:nvPr/>
        </p:nvSpPr>
        <p:spPr>
          <a:xfrm>
            <a:off x="7983412" y="4712808"/>
            <a:ext cx="536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16x</a:t>
            </a:r>
            <a:endParaRPr lang="de-AT" dirty="0"/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44EEBE88-89B0-A0A1-F1B5-71A9F2482393}"/>
              </a:ext>
            </a:extLst>
          </p:cNvPr>
          <p:cNvSpPr txBox="1"/>
          <p:nvPr/>
        </p:nvSpPr>
        <p:spPr>
          <a:xfrm>
            <a:off x="6116017" y="1879570"/>
            <a:ext cx="1616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 Schlüssel</a:t>
            </a:r>
            <a:endParaRPr lang="de-AT" dirty="0"/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E96C2B57-253D-7C79-1EEF-6D0A3E03D7EB}"/>
              </a:ext>
            </a:extLst>
          </p:cNvPr>
          <p:cNvSpPr txBox="1"/>
          <p:nvPr/>
        </p:nvSpPr>
        <p:spPr>
          <a:xfrm>
            <a:off x="4884818" y="5933572"/>
            <a:ext cx="18886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Für die Darstellung als Text</a:t>
            </a:r>
            <a:endParaRPr lang="de-AT" sz="1600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C5A16AB-9229-B317-B6CA-22D82B680317}"/>
              </a:ext>
            </a:extLst>
          </p:cNvPr>
          <p:cNvSpPr txBox="1"/>
          <p:nvPr/>
        </p:nvSpPr>
        <p:spPr>
          <a:xfrm>
            <a:off x="10114575" y="3550122"/>
            <a:ext cx="21616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Verschlüsselung durch verschiedene Operationen (XOR, Substitution, Permutation)</a:t>
            </a:r>
            <a:endParaRPr lang="de-AT" sz="1600" dirty="0"/>
          </a:p>
        </p:txBody>
      </p:sp>
    </p:spTree>
    <p:extLst>
      <p:ext uri="{BB962C8B-B14F-4D97-AF65-F5344CB8AC3E}">
        <p14:creationId xmlns:p14="http://schemas.microsoft.com/office/powerpoint/2010/main" val="2960882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B785F011-4FB7-73B3-C653-455A5AFEA9BC}"/>
              </a:ext>
            </a:extLst>
          </p:cNvPr>
          <p:cNvSpPr/>
          <p:nvPr/>
        </p:nvSpPr>
        <p:spPr>
          <a:xfrm>
            <a:off x="1002193" y="393032"/>
            <a:ext cx="1652337" cy="6416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Eingabe</a:t>
            </a:r>
            <a:br>
              <a:rPr lang="de-DE" sz="1600" dirty="0"/>
            </a:br>
            <a:r>
              <a:rPr lang="de-DE" sz="1600" dirty="0"/>
              <a:t>Text</a:t>
            </a:r>
            <a:endParaRPr lang="de-AT" sz="16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F35366F-B54F-BA93-A94A-5DEF1B9C3FE3}"/>
              </a:ext>
            </a:extLst>
          </p:cNvPr>
          <p:cNvSpPr/>
          <p:nvPr/>
        </p:nvSpPr>
        <p:spPr>
          <a:xfrm>
            <a:off x="8237196" y="393032"/>
            <a:ext cx="1652337" cy="6416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Eingabe Schlüssel</a:t>
            </a:r>
            <a:endParaRPr lang="de-AT" sz="1600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D0FA17E-C784-3F6A-B759-C626777F3645}"/>
              </a:ext>
            </a:extLst>
          </p:cNvPr>
          <p:cNvSpPr/>
          <p:nvPr/>
        </p:nvSpPr>
        <p:spPr>
          <a:xfrm>
            <a:off x="1002192" y="4942166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Verschlüsselter Text</a:t>
            </a:r>
            <a:endParaRPr lang="de-AT" sz="1600" dirty="0"/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84164EC7-7327-FB9C-EBCA-6AD07D8F8883}"/>
              </a:ext>
            </a:extLst>
          </p:cNvPr>
          <p:cNvCxnSpPr>
            <a:cxnSpLocks/>
            <a:stCxn id="47" idx="2"/>
            <a:endCxn id="49" idx="0"/>
          </p:cNvCxnSpPr>
          <p:nvPr/>
        </p:nvCxnSpPr>
        <p:spPr>
          <a:xfrm>
            <a:off x="5672051" y="3731404"/>
            <a:ext cx="0" cy="121076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3BCAD527-E4B0-E16F-8489-29AD04E7BE9A}"/>
              </a:ext>
            </a:extLst>
          </p:cNvPr>
          <p:cNvCxnSpPr>
            <a:cxnSpLocks/>
            <a:stCxn id="5" idx="2"/>
            <a:endCxn id="40" idx="0"/>
          </p:cNvCxnSpPr>
          <p:nvPr/>
        </p:nvCxnSpPr>
        <p:spPr>
          <a:xfrm flipH="1">
            <a:off x="9063364" y="1034716"/>
            <a:ext cx="1" cy="1762236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63E468DF-E7BA-ED71-1200-5860C59C292A}"/>
              </a:ext>
            </a:extLst>
          </p:cNvPr>
          <p:cNvSpPr/>
          <p:nvPr/>
        </p:nvSpPr>
        <p:spPr>
          <a:xfrm>
            <a:off x="8237195" y="2796952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Leere Matrix erstellen mit der Länge des Schlüssels</a:t>
            </a:r>
            <a:endParaRPr lang="de-AT" sz="1600" dirty="0"/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54B2E4A7-0A56-1AD1-54D8-9FA7F5D78F72}"/>
              </a:ext>
            </a:extLst>
          </p:cNvPr>
          <p:cNvSpPr txBox="1"/>
          <p:nvPr/>
        </p:nvSpPr>
        <p:spPr>
          <a:xfrm>
            <a:off x="9960106" y="393032"/>
            <a:ext cx="1955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Schlüssel muss eine Ganzzahl sein</a:t>
            </a:r>
            <a:endParaRPr lang="de-AT" sz="1600" dirty="0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7E79D97B-5160-F904-5FDD-667E2DD704A9}"/>
              </a:ext>
            </a:extLst>
          </p:cNvPr>
          <p:cNvSpPr/>
          <p:nvPr/>
        </p:nvSpPr>
        <p:spPr>
          <a:xfrm>
            <a:off x="1002191" y="1448608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Text in Zeilen aufteilen</a:t>
            </a:r>
            <a:endParaRPr lang="de-AT" sz="1600" dirty="0"/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81DC0000-D19C-515D-3BAA-C72D7F61C5D9}"/>
              </a:ext>
            </a:extLst>
          </p:cNvPr>
          <p:cNvSpPr txBox="1"/>
          <p:nvPr/>
        </p:nvSpPr>
        <p:spPr>
          <a:xfrm>
            <a:off x="2785041" y="1344643"/>
            <a:ext cx="1955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Basierend auf Wert des Schlüssels</a:t>
            </a:r>
            <a:endParaRPr lang="de-AT" sz="1600" dirty="0"/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F46504C0-2885-5B46-29E5-2E02161ADD50}"/>
              </a:ext>
            </a:extLst>
          </p:cNvPr>
          <p:cNvSpPr/>
          <p:nvPr/>
        </p:nvSpPr>
        <p:spPr>
          <a:xfrm>
            <a:off x="1002191" y="2796952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Text in Matrix eingeben</a:t>
            </a:r>
            <a:endParaRPr lang="de-AT" sz="1600" dirty="0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5743B4F2-1951-F798-8E08-3E0765EF664C}"/>
              </a:ext>
            </a:extLst>
          </p:cNvPr>
          <p:cNvSpPr/>
          <p:nvPr/>
        </p:nvSpPr>
        <p:spPr>
          <a:xfrm>
            <a:off x="4845882" y="2796952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Matrix</a:t>
            </a:r>
            <a:endParaRPr lang="de-AT" sz="1600" dirty="0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C2B8364D-C5E8-D8AF-5D63-15E135CB2438}"/>
              </a:ext>
            </a:extLst>
          </p:cNvPr>
          <p:cNvSpPr/>
          <p:nvPr/>
        </p:nvSpPr>
        <p:spPr>
          <a:xfrm>
            <a:off x="4845882" y="4942166"/>
            <a:ext cx="1652337" cy="9344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/>
              <a:t>Matrix auslesen und Text zusammenfügen</a:t>
            </a:r>
            <a:endParaRPr lang="de-AT" sz="1600" dirty="0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4675D205-ED72-5BC8-FB35-76B08E7775C4}"/>
              </a:ext>
            </a:extLst>
          </p:cNvPr>
          <p:cNvSpPr txBox="1"/>
          <p:nvPr/>
        </p:nvSpPr>
        <p:spPr>
          <a:xfrm>
            <a:off x="6588357" y="4942166"/>
            <a:ext cx="1955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Auslesen erfolgt Spaltenweise</a:t>
            </a:r>
            <a:endParaRPr lang="de-AT" sz="1600" dirty="0"/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FC8FE789-32A9-A56D-6434-F30764882B51}"/>
              </a:ext>
            </a:extLst>
          </p:cNvPr>
          <p:cNvCxnSpPr>
            <a:cxnSpLocks/>
            <a:stCxn id="4" idx="2"/>
            <a:endCxn id="44" idx="0"/>
          </p:cNvCxnSpPr>
          <p:nvPr/>
        </p:nvCxnSpPr>
        <p:spPr>
          <a:xfrm flipH="1">
            <a:off x="1828360" y="1034716"/>
            <a:ext cx="2" cy="41389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A23B348C-9A96-2F29-501F-BFD7ED79EE83}"/>
              </a:ext>
            </a:extLst>
          </p:cNvPr>
          <p:cNvCxnSpPr>
            <a:cxnSpLocks/>
            <a:stCxn id="44" idx="2"/>
            <a:endCxn id="46" idx="0"/>
          </p:cNvCxnSpPr>
          <p:nvPr/>
        </p:nvCxnSpPr>
        <p:spPr>
          <a:xfrm>
            <a:off x="1828360" y="2383060"/>
            <a:ext cx="0" cy="41389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Gerade Verbindung mit Pfeil 57">
            <a:extLst>
              <a:ext uri="{FF2B5EF4-FFF2-40B4-BE49-F238E27FC236}">
                <a16:creationId xmlns:a16="http://schemas.microsoft.com/office/drawing/2014/main" id="{1B6A2F84-BB38-89A7-2723-0138BE76C734}"/>
              </a:ext>
            </a:extLst>
          </p:cNvPr>
          <p:cNvCxnSpPr>
            <a:cxnSpLocks/>
            <a:stCxn id="46" idx="3"/>
            <a:endCxn id="47" idx="1"/>
          </p:cNvCxnSpPr>
          <p:nvPr/>
        </p:nvCxnSpPr>
        <p:spPr>
          <a:xfrm>
            <a:off x="2654528" y="3264178"/>
            <a:ext cx="2191354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Gerade Verbindung mit Pfeil 60">
            <a:extLst>
              <a:ext uri="{FF2B5EF4-FFF2-40B4-BE49-F238E27FC236}">
                <a16:creationId xmlns:a16="http://schemas.microsoft.com/office/drawing/2014/main" id="{A23E8902-E89C-3784-81A3-5A4685CBFA72}"/>
              </a:ext>
            </a:extLst>
          </p:cNvPr>
          <p:cNvCxnSpPr>
            <a:cxnSpLocks/>
            <a:stCxn id="40" idx="1"/>
            <a:endCxn id="47" idx="3"/>
          </p:cNvCxnSpPr>
          <p:nvPr/>
        </p:nvCxnSpPr>
        <p:spPr>
          <a:xfrm flipH="1">
            <a:off x="6498219" y="3264178"/>
            <a:ext cx="1738976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B9D3669A-2358-F7D4-0034-D14F80082053}"/>
              </a:ext>
            </a:extLst>
          </p:cNvPr>
          <p:cNvCxnSpPr>
            <a:cxnSpLocks/>
            <a:stCxn id="49" idx="1"/>
            <a:endCxn id="13" idx="3"/>
          </p:cNvCxnSpPr>
          <p:nvPr/>
        </p:nvCxnSpPr>
        <p:spPr>
          <a:xfrm flipH="1">
            <a:off x="2654529" y="5409392"/>
            <a:ext cx="2191353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Verbinder: gewinkelt 71">
            <a:extLst>
              <a:ext uri="{FF2B5EF4-FFF2-40B4-BE49-F238E27FC236}">
                <a16:creationId xmlns:a16="http://schemas.microsoft.com/office/drawing/2014/main" id="{2FC9BB8A-2AF3-CAAB-E3F6-E07B228ED2BD}"/>
              </a:ext>
            </a:extLst>
          </p:cNvPr>
          <p:cNvCxnSpPr>
            <a:stCxn id="5" idx="1"/>
            <a:endCxn id="44" idx="3"/>
          </p:cNvCxnSpPr>
          <p:nvPr/>
        </p:nvCxnSpPr>
        <p:spPr>
          <a:xfrm rot="10800000" flipV="1">
            <a:off x="2654528" y="713874"/>
            <a:ext cx="5582668" cy="1201960"/>
          </a:xfrm>
          <a:prstGeom prst="bentConnector3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5263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9FB9A1-A8E1-F382-9281-034A76146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40986D-C80C-9718-B989-18E51741E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5444776"/>
            <a:ext cx="10515600" cy="89928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Verschlüsselter Text: </a:t>
            </a:r>
            <a:r>
              <a:rPr lang="de-DE" dirty="0" err="1"/>
              <a:t>HWaelllto</a:t>
            </a:r>
            <a:endParaRPr lang="de-AT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0839D797-B979-ACC4-C99C-6247567A37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134196"/>
              </p:ext>
            </p:extLst>
          </p:nvPr>
        </p:nvGraphicFramePr>
        <p:xfrm>
          <a:off x="990600" y="3246644"/>
          <a:ext cx="8128000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54306167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7270685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23519422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19620036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12540756"/>
                    </a:ext>
                  </a:extLst>
                </a:gridCol>
              </a:tblGrid>
              <a:tr h="231081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H</a:t>
                      </a:r>
                      <a:endParaRPr lang="de-AT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a</a:t>
                      </a:r>
                      <a:endParaRPr lang="de-AT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l</a:t>
                      </a:r>
                      <a:endParaRPr lang="de-AT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l</a:t>
                      </a:r>
                      <a:endParaRPr lang="de-AT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5193118"/>
                  </a:ext>
                </a:extLst>
              </a:tr>
              <a:tr h="231081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W</a:t>
                      </a:r>
                      <a:endParaRPr lang="de-AT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e</a:t>
                      </a:r>
                      <a:endParaRPr lang="de-AT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l</a:t>
                      </a:r>
                      <a:endParaRPr lang="de-AT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t</a:t>
                      </a:r>
                      <a:endParaRPr lang="de-AT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4451166"/>
                  </a:ext>
                </a:extLst>
              </a:tr>
              <a:tr h="231081"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507692"/>
                  </a:ext>
                </a:extLst>
              </a:tr>
              <a:tr h="231081"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1098958"/>
                  </a:ext>
                </a:extLst>
              </a:tr>
              <a:tr h="231081"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4018605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39301F3F-805D-3814-7C0C-64F91F3BBB7A}"/>
              </a:ext>
            </a:extLst>
          </p:cNvPr>
          <p:cNvSpPr txBox="1"/>
          <p:nvPr/>
        </p:nvSpPr>
        <p:spPr>
          <a:xfrm>
            <a:off x="990600" y="2877312"/>
            <a:ext cx="2139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Matrix</a:t>
            </a:r>
            <a:endParaRPr lang="de-AT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B0D036E-BEA3-385D-A47C-08370BC62804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89928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de-DE" dirty="0"/>
              <a:t>Text: Hallo Welt</a:t>
            </a:r>
          </a:p>
          <a:p>
            <a:pPr marL="285750" indent="-285750"/>
            <a:r>
              <a:rPr lang="de-DE" dirty="0"/>
              <a:t>Schlüssel: 5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65172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F40DE4-9998-551A-7A8F-348AA11CA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de-DE" sz="3200"/>
              <a:t>Ergebnis</a:t>
            </a:r>
            <a:endParaRPr lang="de-AT" sz="3200"/>
          </a:p>
        </p:txBody>
      </p:sp>
      <p:pic>
        <p:nvPicPr>
          <p:cNvPr id="5" name="Picture 4" descr="Computerskript auf einem Bildschirm">
            <a:extLst>
              <a:ext uri="{FF2B5EF4-FFF2-40B4-BE49-F238E27FC236}">
                <a16:creationId xmlns:a16="http://schemas.microsoft.com/office/drawing/2014/main" id="{6CF0CE50-A67C-49EC-ABDC-B3C502E8D7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45" r="44817" b="-1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75BD9F-678A-8557-192A-39F335F0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>
            <a:normAutofit/>
          </a:bodyPr>
          <a:lstStyle/>
          <a:p>
            <a:r>
              <a:rPr lang="de-DE" sz="2000"/>
              <a:t>Texte verschlüsseln möglich</a:t>
            </a:r>
          </a:p>
          <a:p>
            <a:r>
              <a:rPr lang="de-DE" sz="2000"/>
              <a:t>Verschlüsselte Texte entschlüsseln ohne Verschlüsselungsmethode bzw. Schlüssel zu kennen</a:t>
            </a:r>
          </a:p>
          <a:p>
            <a:pPr lvl="1"/>
            <a:r>
              <a:rPr lang="de-DE" sz="2000"/>
              <a:t>sehr aufwendig bzw. sehr schwierig</a:t>
            </a:r>
          </a:p>
          <a:p>
            <a:pPr lvl="1"/>
            <a:r>
              <a:rPr lang="de-DE" sz="2000"/>
              <a:t>Übersteigt den Rahmen des Projektes (30 Stunden)</a:t>
            </a:r>
          </a:p>
        </p:txBody>
      </p:sp>
    </p:spTree>
    <p:extLst>
      <p:ext uri="{BB962C8B-B14F-4D97-AF65-F5344CB8AC3E}">
        <p14:creationId xmlns:p14="http://schemas.microsoft.com/office/powerpoint/2010/main" val="4017136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</Words>
  <Application>Microsoft Office PowerPoint</Application>
  <PresentationFormat>Breitbild</PresentationFormat>
  <Paragraphs>59</Paragraphs>
  <Slides>6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</vt:lpstr>
      <vt:lpstr>Verschlüsselung Transposition Blowfish</vt:lpstr>
      <vt:lpstr>Kurzbeschreibung</vt:lpstr>
      <vt:lpstr>PowerPoint-Präsentation</vt:lpstr>
      <vt:lpstr>PowerPoint-Präsentation</vt:lpstr>
      <vt:lpstr>Beispiel</vt:lpstr>
      <vt:lpstr>Ergebnis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LAMPERT Mathias</dc:creator>
  <cp:lastModifiedBy>LAMPERT Mathias</cp:lastModifiedBy>
  <cp:revision>4</cp:revision>
  <dcterms:created xsi:type="dcterms:W3CDTF">2025-01-12T10:14:35Z</dcterms:created>
  <dcterms:modified xsi:type="dcterms:W3CDTF">2025-01-14T17:48:17Z</dcterms:modified>
</cp:coreProperties>
</file>

<file path=docProps/thumbnail.jpeg>
</file>